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4"/>
  </p:sldMasterIdLst>
  <p:sldIdLst>
    <p:sldId id="256" r:id="rId5"/>
    <p:sldId id="276" r:id="rId6"/>
    <p:sldId id="274" r:id="rId7"/>
    <p:sldId id="273" r:id="rId8"/>
    <p:sldId id="257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64" r:id="rId18"/>
    <p:sldId id="285" r:id="rId19"/>
    <p:sldId id="286" r:id="rId20"/>
    <p:sldId id="272" r:id="rId21"/>
    <p:sldId id="271" r:id="rId22"/>
    <p:sldId id="25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7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6760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90984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5730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47752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8641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14817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09169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77353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35750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34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075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8174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054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701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251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407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4959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31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1000108"/>
            <a:ext cx="6172200" cy="33345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ВВЕДЕНИЕ ФЕДЕРАЛЬНОГО  ГОСУДАРСТВЕННОГО ОБРАЗОВАТЕЛЬНОГО СТАНДАРТА ДОШКОЛЬНОГО ОБРАЗОВАНИЯ В ДОУ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17032"/>
            <a:ext cx="2268818" cy="25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1118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28596" y="500042"/>
            <a:ext cx="8258204" cy="5507249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</a:p>
          <a:p>
            <a:pPr algn="ctr">
              <a:buNone/>
            </a:pPr>
            <a:endParaRPr lang="ru-RU" sz="24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дошкольного образования ( ФГОС ДО) представляет собой совокупность обязательных требований к дошкольному образованию.</a:t>
            </a:r>
          </a:p>
          <a:p>
            <a:pPr algn="ctr">
              <a:buNone/>
            </a:pP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В Стандарте учитываются :</a:t>
            </a:r>
          </a:p>
          <a:p>
            <a:pPr marL="452628" indent="-342900" algn="ctr">
              <a:buNone/>
            </a:pP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-индивидуальные потребности ребёнка, связанные с его жизненной ситуацией и состоянием здоровья, определяющие особые условия получения им образования, индивидуальные потребности отдельных категорий детей, в том числе с ограниченными возможностями здоровья;</a:t>
            </a:r>
          </a:p>
          <a:p>
            <a:pPr marL="452628" indent="-342900" algn="ctr">
              <a:buNone/>
            </a:pP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возможности освоения ребёнком программы на разных этапах её реализации.</a:t>
            </a:r>
          </a:p>
          <a:p>
            <a:pPr marL="452628" indent="-342900" algn="ctr">
              <a:buFont typeface="+mj-lt"/>
              <a:buAutoNum type="arabicPeriod"/>
            </a:pPr>
            <a:endParaRPr lang="ru-RU" sz="1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1600" y="548680"/>
            <a:ext cx="7529512" cy="4967288"/>
          </a:xfrm>
        </p:spPr>
        <p:txBody>
          <a:bodyPr>
            <a:normAutofit/>
          </a:bodyPr>
          <a:lstStyle/>
          <a:p>
            <a:pPr algn="ctr"/>
            <a:r>
              <a:rPr lang="ru-RU" sz="3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ормативно-правовая база: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Закон "Об </a:t>
            </a:r>
            <a:r>
              <a:rPr lang="ru-RU" sz="18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образовании в Российской </a:t>
            </a: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Федерации“</a:t>
            </a:r>
            <a:r>
              <a:rPr lang="en-US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8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29 декабря 2012 г. N </a:t>
            </a: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273-ФЗ.</a:t>
            </a:r>
            <a:b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ПРИКАЗ</a:t>
            </a:r>
            <a:r>
              <a:rPr lang="ru-RU" sz="16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МИНИСТЕРСТВА ОБРАЗОВАНИЯ И НАУКИ РОССИЙСКОЙ ФЕДЕРАЦИИ от 17 октября 2013 г. N 1155 «ОБ УТВЕРЖДЕНИИ</a:t>
            </a:r>
            <a:r>
              <a:rPr lang="en-US" sz="1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ФЕДЕРАЛЬНОГО ГОСУДАРСТВЕННОГО </a:t>
            </a:r>
            <a:r>
              <a:rPr lang="ru-RU" sz="16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ОБРАЗОВАТЕЛЬНОГО </a:t>
            </a:r>
            <a:r>
              <a:rPr lang="ru-RU" sz="1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СТАНДАРТА ДОШКОЛЬНОГО ОБРАЗОВАНИЯ» .</a:t>
            </a:r>
            <a:r>
              <a:rPr lang="ru-RU" sz="16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cap="none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2.4.1.3049-13"Санитарно-эпидемиологические </a:t>
            </a:r>
            <a:r>
              <a:rPr lang="ru-RU" sz="18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требования к устройству, содержанию и организации режима работы дошкольных образовательных организаций", утвержденным постановлением Главного государственного санитарного врача Российской Федерации от 15 мая 2013 г. N 26 (зарегистрировано Министерством юстиции Российской Федерации 29 мая 2013 г., регистрационный N 28564).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97152"/>
            <a:ext cx="1296144" cy="170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4349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404664"/>
            <a:ext cx="6582588" cy="109551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Стандарт включает в себя  требования к: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1560" y="1500174"/>
            <a:ext cx="7772400" cy="3168261"/>
          </a:xfrm>
        </p:spPr>
        <p:txBody>
          <a:bodyPr>
            <a:normAutofit/>
          </a:bodyPr>
          <a:lstStyle/>
          <a:p>
            <a:pPr algn="l"/>
            <a:endParaRPr lang="ru-RU" sz="3200" b="1" cap="none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-структуре Программы и её объёму;</a:t>
            </a:r>
          </a:p>
          <a:p>
            <a:pPr algn="l"/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-условиям реализации Программы;</a:t>
            </a:r>
          </a:p>
          <a:p>
            <a:pPr algn="l"/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-результатам освоения Программы</a:t>
            </a:r>
            <a:r>
              <a:rPr lang="ru-RU" sz="32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668435"/>
            <a:ext cx="1298561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2554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542" y="1484784"/>
            <a:ext cx="80318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условий развития ребенка, </a:t>
            </a:r>
            <a:r>
              <a:rPr lang="ru-RU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открывающих возможности </a:t>
            </a:r>
            <a:r>
              <a:rPr lang="ru-RU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возрасту видам </a:t>
            </a:r>
            <a:r>
              <a:rPr lang="ru-RU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деятельности;</a:t>
            </a:r>
          </a:p>
          <a:p>
            <a:pPr>
              <a:buClr>
                <a:schemeClr val="accent1"/>
              </a:buClr>
            </a:pPr>
            <a:endParaRPr lang="ru-RU" sz="24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развивающей образовательной среды, которая представляет собой систему условий социализации и индивидуализации детей.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57290" y="476672"/>
            <a:ext cx="7114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 направлена на:</a:t>
            </a:r>
          </a:p>
          <a:p>
            <a:endParaRPr lang="ru-RU" sz="36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284984"/>
            <a:ext cx="1296144" cy="170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4364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программы 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71472" y="1785926"/>
            <a:ext cx="8115328" cy="422136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Содержание Программы  обеспечивает развитии личности, мотивации, способностей детей в различных видах деятельности и охватывает следующие структурные единицы, представляющие определённые направления развития и образования детей (образовательные области):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социально- коммуникативное развитие;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познавательное развитие;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речевое развитие;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художественно- эстетическое развитие;</a:t>
            </a:r>
          </a:p>
          <a:p>
            <a:pPr algn="ctr">
              <a:buFont typeface="Wingdings" pitchFamily="2" charset="2"/>
              <a:buChar char="§"/>
            </a:pP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физическое развитие.</a:t>
            </a:r>
          </a:p>
          <a:p>
            <a:pPr algn="just">
              <a:buFontTx/>
              <a:buChar char="-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17032"/>
            <a:ext cx="1296144" cy="1702834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2394" y="620688"/>
            <a:ext cx="7773338" cy="1596177"/>
          </a:xfrm>
        </p:spPr>
        <p:txBody>
          <a:bodyPr>
            <a:normAutofit/>
          </a:bodyPr>
          <a:lstStyle/>
          <a:p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Социально- коммуникативное развитие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sz="2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sz="2800" b="1" cap="none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C:\Users\Admin\Desktop\ппрозрачные рисунки\дети на прозрачном фоне\nws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268760"/>
            <a:ext cx="1266825" cy="117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154298"/>
          </a:xfrm>
        </p:spPr>
        <p:txBody>
          <a:bodyPr>
            <a:normAutofit/>
          </a:bodyPr>
          <a:lstStyle/>
          <a:p>
            <a:pPr algn="ctr"/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665575" y="1844824"/>
            <a:ext cx="7772870" cy="3424107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2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sz="2800" b="1" cap="none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  <a:p>
            <a:endParaRPr lang="ru-RU" dirty="0"/>
          </a:p>
        </p:txBody>
      </p:sp>
      <p:pic>
        <p:nvPicPr>
          <p:cNvPr id="4" name="Рисунок 3" descr="C:\Users\Admin\Desktop\ппрозрачные рисунки\дети на прозрачном фоне\0-27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34567"/>
            <a:ext cx="1190625" cy="123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Художественно- эстетическое развитие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sz="2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  <a:p>
            <a:endParaRPr lang="ru-RU" dirty="0"/>
          </a:p>
        </p:txBody>
      </p:sp>
      <p:pic>
        <p:nvPicPr>
          <p:cNvPr id="4" name="Рисунок 3" descr="C:\Users\Admin\Desktop\ппрозрачные рисунки\ПР.ДЕТИ\69261118_07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09794"/>
            <a:ext cx="122872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154298"/>
          </a:xfrm>
        </p:spPr>
        <p:txBody>
          <a:bodyPr>
            <a:normAutofit/>
          </a:bodyPr>
          <a:lstStyle/>
          <a:p>
            <a:pPr algn="ctr"/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685330" y="1700809"/>
            <a:ext cx="7772870" cy="409039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2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  <a:p>
            <a:endParaRPr lang="ru-RU" dirty="0"/>
          </a:p>
        </p:txBody>
      </p:sp>
      <p:pic>
        <p:nvPicPr>
          <p:cNvPr id="4" name="Рисунок 3" descr="C:\Users\Admin\Desktop\ппрозрачные рисунки\дети на прозрачном фоне\st00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00659"/>
            <a:ext cx="1181100" cy="12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программы отражает следующие аспекты образовательной среды: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78618" y="2132856"/>
            <a:ext cx="8186766" cy="4221365"/>
          </a:xfrm>
        </p:spPr>
        <p:txBody>
          <a:bodyPr>
            <a:normAutofit fontScale="92500" lnSpcReduction="10000"/>
          </a:bodyPr>
          <a:lstStyle/>
          <a:p>
            <a:pPr marL="624078" indent="-514350">
              <a:buAutoNum type="arabicParenR"/>
            </a:pPr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предметно- пространственная развивающая образовательная среда;</a:t>
            </a:r>
          </a:p>
          <a:p>
            <a:pPr marL="624078" indent="-514350">
              <a:buAutoNum type="arabicParenR"/>
            </a:pPr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характер взаимодействия со взрослыми;</a:t>
            </a:r>
          </a:p>
          <a:p>
            <a:pPr marL="624078" indent="-514350">
              <a:buAutoNum type="arabicParenR"/>
            </a:pPr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характер взаимодействия с другими детьми;</a:t>
            </a:r>
          </a:p>
          <a:p>
            <a:pPr marL="624078" indent="-514350">
              <a:buAutoNum type="arabicParenR"/>
            </a:pPr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система отношения ребёнка к миру, к другим людям, к себе самому.</a:t>
            </a:r>
          </a:p>
          <a:p>
            <a:pPr marL="624078" indent="-514350">
              <a:buAutoNum type="arabicParenR"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226306"/>
          </a:xfrm>
        </p:spPr>
        <p:txBody>
          <a:bodyPr>
            <a:normAutofit/>
          </a:bodyPr>
          <a:lstStyle/>
          <a:p>
            <a:pPr algn="ctr"/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 состоит</a:t>
            </a: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624078" indent="-514350" algn="ctr">
              <a:buFont typeface="Wingdings" pitchFamily="2" charset="2"/>
              <a:buChar char="Ø"/>
            </a:pPr>
            <a:r>
              <a:rPr lang="ru-RU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обязательная часть (60% от общего объёма)</a:t>
            </a:r>
          </a:p>
          <a:p>
            <a:pPr marL="624078" indent="-514350" algn="ctr">
              <a:buFont typeface="Wingdings" pitchFamily="2" charset="2"/>
              <a:buChar char="Ø"/>
            </a:pPr>
            <a:r>
              <a:rPr lang="ru-RU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часть формируемая участниками образовательного процесса (40% от общего объёма).</a:t>
            </a:r>
          </a:p>
          <a:p>
            <a:pPr marL="624078" indent="-514350" algn="ctr">
              <a:buNone/>
            </a:pPr>
            <a:r>
              <a:rPr lang="ru-RU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Программа включает три основные раздела:</a:t>
            </a:r>
          </a:p>
          <a:p>
            <a:pPr marL="624078" indent="-514350" algn="ctr">
              <a:buNone/>
            </a:pPr>
            <a:r>
              <a:rPr lang="ru-RU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целевой, содержательный и организационный</a:t>
            </a:r>
            <a:r>
              <a:rPr lang="ru-RU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, в каждом из которых отражается обязательная часть и часть формируемая участниками образовательного процесса.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Целевой раздел включает в себя:</a:t>
            </a:r>
            <a: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 пояснительную записку ;</a:t>
            </a:r>
            <a:b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 планируемые результаты освоения программы.</a:t>
            </a:r>
            <a: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Пояснительная записка раскрывает:</a:t>
            </a:r>
            <a: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-цели и задачи реализации Программы;</a:t>
            </a:r>
            <a:b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 принципы и подходы к формированию Программы;</a:t>
            </a:r>
            <a:b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 значимые для разработки и реализации программы характеристики, в том числе характеристики особенностей развития детей.</a:t>
            </a:r>
            <a:r>
              <a:rPr lang="ru-RU" sz="2800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Планируемы результаты освоения </a:t>
            </a:r>
            <a:r>
              <a:rPr lang="ru-RU" sz="3600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3600" b="1" u="sng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конкретизируют </a:t>
            </a:r>
            <a: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требования Стандарта к целевым ориентирам в обязательной части и части, формируемой участниками образовательных отношений, с учётом индивидуальных  различий  и индивидуальных траекторий  развития детей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298314"/>
          </a:xfrm>
        </p:spPr>
        <p:txBody>
          <a:bodyPr>
            <a:noAutofit/>
          </a:bodyPr>
          <a:lstStyle/>
          <a:p>
            <a:pPr algn="ctr"/>
            <a:r>
              <a:rPr lang="ru-RU" sz="3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Содержательный раздел Программы </a:t>
            </a:r>
            <a:r>
              <a:rPr lang="ru-RU" sz="3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 включает:</a:t>
            </a:r>
            <a:endParaRPr lang="ru-RU" sz="3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quarter" idx="13"/>
          </p:nvPr>
        </p:nvSpPr>
        <p:spPr>
          <a:xfrm>
            <a:off x="703217" y="1916833"/>
            <a:ext cx="7772870" cy="3424107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описание </a:t>
            </a:r>
            <a:r>
              <a:rPr lang="ru-RU" sz="18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образовательной деятельности в соответствии с направлениями развития ребенка, представленными в пяти образовательных областях, с учетом используемых вариативных примерных основных образовательных программ дошкольного образования и методических пособий, обеспечивающих реализацию данного </a:t>
            </a: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содержания;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описание </a:t>
            </a:r>
            <a:r>
              <a:rPr lang="ru-RU" sz="18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вариативных форм, способов, методов и средств реализации Программы с учетом возрастных и индивидуальных особенностей воспитанников, специфики их образовательных потребностей и </a:t>
            </a: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интересов;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описание </a:t>
            </a:r>
            <a:r>
              <a:rPr lang="ru-RU" sz="18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образовательной деятельности по профессиональной коррекции нарушений развития детей в случае, если эта работа предусмотрена </a:t>
            </a:r>
            <a:r>
              <a:rPr lang="ru-RU" sz="18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Программой.</a:t>
            </a:r>
            <a:endParaRPr lang="ru-RU" sz="1800" b="1" cap="none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18417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54692"/>
          </a:xfrm>
        </p:spPr>
        <p:txBody>
          <a:bodyPr>
            <a:normAutofit/>
          </a:bodyPr>
          <a:lstStyle/>
          <a:p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Организационный раздел содержит: </a:t>
            </a:r>
            <a:b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- описание материально- технического обеспечения программы, обеспеченность методическими материалами и средствами обучения и воспитания, включает режим дня, особенности традиционных событий, праздников, мероприятий;</a:t>
            </a:r>
            <a:b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 особенности организации предметно- пространственной среды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1797040"/>
          </a:xfrm>
        </p:spPr>
        <p:txBody>
          <a:bodyPr>
            <a:noAutofit/>
          </a:bodyPr>
          <a:lstStyle/>
          <a:p>
            <a:pPr algn="ctr"/>
            <a:r>
              <a:rPr lang="ru-RU" sz="32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Требования к условиям реализации основной образовательной программы дошкольного образования включают требования к: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755576" y="2348880"/>
            <a:ext cx="8258204" cy="393561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b="1" cap="none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sz="24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 педагогическим условиям;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кадровым условиям;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материально- техническим условиям;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финансовым условиям;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развивающей предметно- пространственной среде.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Требования к результатам освоения образовательной программы дошкольного образования.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Требования Стандарта к результатам освоения Программы представлены в виде целевых ориентиров дошкольного образования, которые представляют собой социально- нормативные возрастные характеристики возможных достижений ребёнка на этапе завершения уровня дошкольного образования</a:t>
            </a:r>
            <a:b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Целевые </a:t>
            </a:r>
            <a:r>
              <a:rPr lang="ru-RU" sz="20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ориентиры на этапе </a:t>
            </a:r>
            <a:r>
              <a:rPr lang="ru-RU" sz="2000" b="1" cap="non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завершения дошкольного </a:t>
            </a:r>
            <a:r>
              <a:rPr lang="ru-RU" sz="2000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образования:</a:t>
            </a:r>
            <a:r>
              <a:rPr lang="ru-RU" sz="1600" dirty="0">
                <a:solidFill>
                  <a:srgbClr val="FF0000"/>
                </a:solidFill>
              </a:rPr>
              <a:t/>
            </a:r>
            <a:br>
              <a:rPr lang="ru-RU" sz="1600" dirty="0">
                <a:solidFill>
                  <a:srgbClr val="FF0000"/>
                </a:solidFill>
              </a:rPr>
            </a:b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quarter" idx="13"/>
          </p:nvPr>
        </p:nvSpPr>
        <p:spPr>
          <a:xfrm>
            <a:off x="500034" y="2852936"/>
            <a:ext cx="8229600" cy="381614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171450" indent="-171450" algn="ctr">
              <a:buFont typeface="Wingdings" pitchFamily="2" charset="2"/>
              <a:buChar char="Ø"/>
            </a:pPr>
            <a:r>
              <a:rPr lang="ru-RU" sz="1100" b="1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 </a:t>
            </a:r>
            <a:r>
              <a:rPr lang="ru-RU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b="1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b="1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b="1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</a:t>
            </a:r>
            <a:r>
              <a:rPr lang="ru-RU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b="1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83756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85728"/>
            <a:ext cx="8136904" cy="62151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171450" indent="-171450" algn="ctr"/>
            <a:endParaRPr lang="ru-RU" sz="1900" b="1" cap="none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грамотности;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sz="2900" b="1" cap="none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sz="2900" b="1" cap="none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ребенок проявляет 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любознательность, 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900" b="1" cap="none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ребёнок  обладает начальными знаниями о себе, о природном и социальном мире, в котором он живёт;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 п</a:t>
            </a: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900" b="1" cap="none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r>
              <a:rPr lang="ru-RU" sz="2900" b="1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Ребёнок способен к принятию собственных решений, опираясь на свои знания и умения в различных видах деятельности</a:t>
            </a:r>
          </a:p>
          <a:p>
            <a:pPr marL="171450" indent="-171450" algn="ctr">
              <a:buFont typeface="Wingdings" pitchFamily="2" charset="2"/>
              <a:buChar char="Ø"/>
            </a:pPr>
            <a:endParaRPr lang="ru-RU" sz="19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endParaRPr lang="ru-RU" sz="19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endParaRPr lang="ru-RU" sz="19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endParaRPr lang="ru-RU" sz="19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Ø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87730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5984" y="214290"/>
            <a:ext cx="4929222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16632"/>
            <a:ext cx="4947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работы с родителями</a:t>
            </a:r>
            <a:endParaRPr lang="ru-RU" sz="28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1285860"/>
            <a:ext cx="2143140" cy="121444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Общие, групповые, творческие встречи с родителями</a:t>
            </a:r>
            <a:endParaRPr lang="ru-RU" sz="1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2857496"/>
            <a:ext cx="2286016" cy="15001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Семинары, творческие встречи со старшим поколением</a:t>
            </a:r>
            <a:endParaRPr lang="ru-RU" sz="1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3286124"/>
            <a:ext cx="1571636" cy="114300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Дни открытых дверей</a:t>
            </a:r>
            <a:endParaRPr lang="ru-RU" sz="1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58016" y="1357298"/>
            <a:ext cx="2071702" cy="121444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Совместное проведение занятий, </a:t>
            </a:r>
            <a:r>
              <a:rPr lang="ru-RU" sz="1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досугов и развлечений</a:t>
            </a:r>
            <a:endParaRPr lang="ru-RU" sz="1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8016" y="2857496"/>
            <a:ext cx="2071702" cy="15001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Педагогическая гостиная</a:t>
            </a:r>
            <a:endParaRPr lang="ru-RU" sz="1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28860" y="4786322"/>
            <a:ext cx="2357454" cy="135732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Творческие встречи и спортивные мероприятия </a:t>
            </a:r>
            <a:r>
              <a:rPr lang="ru-RU" sz="1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и соревнования</a:t>
            </a:r>
            <a:endParaRPr lang="ru-RU" sz="1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00694" y="4786322"/>
            <a:ext cx="2500330" cy="135732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Участие родителей в методических мероприятиях. Изготовление костюмов, организация видеосъёмок</a:t>
            </a:r>
            <a:endParaRPr lang="ru-RU" sz="1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cxnSp>
        <p:nvCxnSpPr>
          <p:cNvPr id="19" name="Прямая со стрелкой 18"/>
          <p:cNvCxnSpPr>
            <a:stCxn id="7" idx="2"/>
            <a:endCxn id="8" idx="0"/>
          </p:cNvCxnSpPr>
          <p:nvPr/>
        </p:nvCxnSpPr>
        <p:spPr>
          <a:xfrm rot="5400000">
            <a:off x="3018224" y="-446511"/>
            <a:ext cx="500066" cy="29646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7" idx="2"/>
          </p:cNvCxnSpPr>
          <p:nvPr/>
        </p:nvCxnSpPr>
        <p:spPr>
          <a:xfrm rot="5400000">
            <a:off x="2589596" y="696497"/>
            <a:ext cx="2071702" cy="22502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5911462" y="-375073"/>
            <a:ext cx="500066" cy="28218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7" idx="2"/>
          </p:cNvCxnSpPr>
          <p:nvPr/>
        </p:nvCxnSpPr>
        <p:spPr>
          <a:xfrm rot="16200000" flipH="1">
            <a:off x="4768454" y="767934"/>
            <a:ext cx="2143140" cy="21788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2125249" y="2089539"/>
            <a:ext cx="3929090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6200000" flipH="1">
            <a:off x="3750462" y="1776473"/>
            <a:ext cx="4000528" cy="20002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7" idx="2"/>
          </p:cNvCxnSpPr>
          <p:nvPr/>
        </p:nvCxnSpPr>
        <p:spPr>
          <a:xfrm rot="16200000" flipH="1">
            <a:off x="3518289" y="2018099"/>
            <a:ext cx="2500330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786182" y="1357298"/>
            <a:ext cx="2000264" cy="12858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Педагогические консультации</a:t>
            </a:r>
            <a:endParaRPr lang="ru-RU" sz="1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554255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5437F749D30964AB58FFFFC72922BE8" ma:contentTypeVersion="0" ma:contentTypeDescription="Создание документа." ma:contentTypeScope="" ma:versionID="9c8989616204b30a4d4d0ea35bb87aa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E4AAEA-8FF3-4AE8-B3F2-BB65D4097B10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13A407A-4AFD-4316-9847-A4DE60C8D7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CCDEE448-87F9-4094-B7E3-3E48E16BEB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1522</TotalTime>
  <Words>932</Words>
  <Application>Microsoft Office PowerPoint</Application>
  <PresentationFormat>Экран (4:3)</PresentationFormat>
  <Paragraphs>77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Times New Roman</vt:lpstr>
      <vt:lpstr>Tw Cen MT</vt:lpstr>
      <vt:lpstr>Wingdings</vt:lpstr>
      <vt:lpstr>Капля</vt:lpstr>
      <vt:lpstr>   ВВЕДЕНИЕ ФЕДЕРАЛЬНОГО  ГОСУДАРСТВЕННОГО ОБРАЗОВАТЕЛЬНОГО СТАНДАРТА ДОШКОЛЬНОГО ОБРАЗОВАНИЯ В ДОУ  </vt:lpstr>
      <vt:lpstr>Презентация PowerPoint</vt:lpstr>
      <vt:lpstr>Нормативно-правовая база:  Закон "Об образовании в Российской Федерации“ от 29 декабря 2012 г. N 273-ФЗ.   ПРИКАЗ МИНИСТЕРСТВА ОБРАЗОВАНИЯ И НАУКИ РОССИЙСКОЙ ФЕДЕРАЦИИ от 17 октября 2013 г. N 1155 «ОБ УТВЕРЖДЕНИИ ФЕДЕРАЛЬНОГО ГОСУДАРСТВЕННОГО ОБРАЗОВАТЕЛЬНОГО СТАНДАРТА ДОШКОЛЬНОГО ОБРАЗОВАНИЯ» .  СанПин 2.4.1.3049-13"Санитарно-эпидемиологические требования к устройству, содержанию и организации режима работы дошкольных образовательных организаций", утвержденным постановлением Главного государственного санитарного врача Российской Федерации от 15 мая 2013 г. N 26 (зарегистрировано Министерством юстиции Российской Федерации 29 мая 2013 г., регистрационный N 28564). </vt:lpstr>
      <vt:lpstr>  Стандарт включает в себя  требования к:</vt:lpstr>
      <vt:lpstr>Презентация PowerPoint</vt:lpstr>
      <vt:lpstr>Содержание программы </vt:lpstr>
      <vt:lpstr>Социально- коммуникативное развитие</vt:lpstr>
      <vt:lpstr>Речевое развитие</vt:lpstr>
      <vt:lpstr>Художественно- эстетическое развитие</vt:lpstr>
      <vt:lpstr>Физическое развитие</vt:lpstr>
      <vt:lpstr>Содержание программы отражает следующие аспекты образовательной среды:</vt:lpstr>
      <vt:lpstr>Программа состоит:</vt:lpstr>
      <vt:lpstr>  Целевой раздел включает в себя: - пояснительную записку ; - планируемые результаты освоения программы. Пояснительная записка раскрывает: -цели и задачи реализации Программы; - принципы и подходы к формированию Программы; - значимые для разработки и реализации программы характеристики, в том числе характеристики особенностей развития детей. Планируемы результаты освоения программы конкретизируют  требования Стандарта к целевым ориентирам в обязательной части и части, формируемой участниками образовательных отношений, с учётом индивидуальных  различий  и индивидуальных траекторий  развития детей.  </vt:lpstr>
      <vt:lpstr>Содержательный раздел Программы   включает:</vt:lpstr>
      <vt:lpstr>Организационный раздел содержит:   - описание материально- технического обеспечения программы, обеспеченность методическими материалами и средствами обучения и воспитания, включает режим дня, особенности традиционных событий, праздников, мероприятий; - особенности организации предметно- пространственной среды.</vt:lpstr>
      <vt:lpstr> Требования к условиям реализации основной образовательной программы дошкольного образования включают требования к: </vt:lpstr>
      <vt:lpstr>  Требования к результатам освоения образовательной программы дошкольного образования. Требования Стандарта к результатам освоения Программы представлены в виде целевых ориентиров дошкольного образования, которые представляют собой социально- нормативные возрастные характеристики возможных достижений ребёнка на этапе завершения уровня дошкольного образования Целевые ориентиры на этапе завершения дошкольного образования: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112</cp:revision>
  <dcterms:modified xsi:type="dcterms:W3CDTF">2016-02-12T05:01:32Z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0x010100B5437F749D30964AB58FFFFC72922BE8</vt:lpwstr>
  </property>
</Properties>
</file>